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89" r:id="rId4"/>
    <p:sldId id="290" r:id="rId5"/>
    <p:sldId id="292" r:id="rId6"/>
    <p:sldId id="293" r:id="rId7"/>
    <p:sldId id="294" r:id="rId8"/>
    <p:sldId id="291" r:id="rId9"/>
    <p:sldId id="262" r:id="rId10"/>
    <p:sldId id="261" r:id="rId11"/>
    <p:sldId id="430" r:id="rId12"/>
    <p:sldId id="437" r:id="rId13"/>
    <p:sldId id="438" r:id="rId14"/>
    <p:sldId id="439" r:id="rId15"/>
    <p:sldId id="441" r:id="rId16"/>
    <p:sldId id="440" r:id="rId17"/>
    <p:sldId id="432" r:id="rId18"/>
    <p:sldId id="433" r:id="rId19"/>
    <p:sldId id="434" r:id="rId20"/>
    <p:sldId id="435" r:id="rId21"/>
    <p:sldId id="436" r:id="rId22"/>
    <p:sldId id="442" r:id="rId23"/>
    <p:sldId id="443" r:id="rId2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19.02.2023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oenbergA/DWA_Sprin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DWA Sprint</a:t>
            </a:r>
            <a:br>
              <a:rPr lang="de-DE" dirty="0"/>
            </a:br>
            <a:endParaRPr lang="de-DE" sz="2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</a:t>
            </a:r>
            <a:r>
              <a:rPr lang="de-DE" sz="2000" b="1" dirty="0"/>
              <a:t>Datenmanagement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D899D-4714-4D32-BEB6-EF6048C5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91" y="1347929"/>
            <a:ext cx="6693108" cy="48741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9A6795-FD4D-4B50-B5EB-687E8BE801DD}"/>
              </a:ext>
            </a:extLst>
          </p:cNvPr>
          <p:cNvCxnSpPr/>
          <p:nvPr/>
        </p:nvCxnSpPr>
        <p:spPr>
          <a:xfrm flipH="1">
            <a:off x="1926236" y="3552669"/>
            <a:ext cx="1169233" cy="4646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">
            <a:extLst>
              <a:ext uri="{FF2B5EF4-FFF2-40B4-BE49-F238E27FC236}">
                <a16:creationId xmlns:a16="http://schemas.microsoft.com/office/drawing/2014/main" id="{B47566EB-8925-40CE-81EF-5E8BAD9D6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69" y="334658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Main Folder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9DFA1-1F77-4531-BF6E-65DA50222594}"/>
              </a:ext>
            </a:extLst>
          </p:cNvPr>
          <p:cNvCxnSpPr/>
          <p:nvPr/>
        </p:nvCxnSpPr>
        <p:spPr>
          <a:xfrm flipH="1">
            <a:off x="1926235" y="4595323"/>
            <a:ext cx="1169233" cy="4646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3">
            <a:extLst>
              <a:ext uri="{FF2B5EF4-FFF2-40B4-BE49-F238E27FC236}">
                <a16:creationId xmlns:a16="http://schemas.microsoft.com/office/drawing/2014/main" id="{FF09D1BE-FFA8-44E0-BA41-F3028194B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70" y="4389581"/>
            <a:ext cx="176134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Project Folder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DFD6B7-7945-4B4F-A21E-F2C813FD5EEB}"/>
              </a:ext>
            </a:extLst>
          </p:cNvPr>
          <p:cNvCxnSpPr>
            <a:cxnSpLocks/>
          </p:cNvCxnSpPr>
          <p:nvPr/>
        </p:nvCxnSpPr>
        <p:spPr>
          <a:xfrm flipH="1">
            <a:off x="1816308" y="5876144"/>
            <a:ext cx="1196715" cy="2265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A4C474-7117-406F-BCDA-10D6494D28A4}"/>
              </a:ext>
            </a:extLst>
          </p:cNvPr>
          <p:cNvCxnSpPr>
            <a:cxnSpLocks/>
          </p:cNvCxnSpPr>
          <p:nvPr/>
        </p:nvCxnSpPr>
        <p:spPr>
          <a:xfrm flipH="1" flipV="1">
            <a:off x="1816309" y="5272643"/>
            <a:ext cx="1196714" cy="4034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">
            <a:extLst>
              <a:ext uri="{FF2B5EF4-FFF2-40B4-BE49-F238E27FC236}">
                <a16:creationId xmlns:a16="http://schemas.microsoft.com/office/drawing/2014/main" id="{45F1BAC7-6B59-407D-BBB9-CA7D4B38D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468" y="5575333"/>
            <a:ext cx="1761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Project </a:t>
            </a:r>
            <a:r>
              <a:rPr lang="de-DE" b="1" dirty="0" err="1">
                <a:solidFill>
                  <a:srgbClr val="00B050"/>
                </a:solidFill>
              </a:rPr>
              <a:t>Structure</a:t>
            </a:r>
            <a:endParaRPr lang="de-DE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5EA8C4-05A5-400D-8E69-9491B2A2B233}"/>
              </a:ext>
            </a:extLst>
          </p:cNvPr>
          <p:cNvCxnSpPr>
            <a:cxnSpLocks/>
          </p:cNvCxnSpPr>
          <p:nvPr/>
        </p:nvCxnSpPr>
        <p:spPr>
          <a:xfrm flipH="1" flipV="1">
            <a:off x="4519534" y="2495862"/>
            <a:ext cx="1981202" cy="8017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3">
            <a:extLst>
              <a:ext uri="{FF2B5EF4-FFF2-40B4-BE49-F238E27FC236}">
                <a16:creationId xmlns:a16="http://schemas.microsoft.com/office/drawing/2014/main" id="{5FF62E5D-ACF5-4BEE-9449-D885CE64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516" y="3269019"/>
            <a:ext cx="1761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00B050"/>
                </a:solidFill>
              </a:rPr>
              <a:t>Short intuitive </a:t>
            </a:r>
            <a:r>
              <a:rPr lang="de-DE" b="1" dirty="0" err="1">
                <a:solidFill>
                  <a:srgbClr val="00B050"/>
                </a:solidFill>
              </a:rPr>
              <a:t>paths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2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Der Deutsche Wortatlas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Der Deutsche Wortatlas DWA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32067-E000-44CB-AE59-B16444025CC8}"/>
              </a:ext>
            </a:extLst>
          </p:cNvPr>
          <p:cNvSpPr txBox="1"/>
          <p:nvPr/>
        </p:nvSpPr>
        <p:spPr>
          <a:xfrm>
            <a:off x="457200" y="1296991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ca</a:t>
            </a:r>
            <a:r>
              <a:rPr lang="de-DE" dirty="0">
                <a:solidFill>
                  <a:srgbClr val="002060"/>
                </a:solidFill>
              </a:rPr>
              <a:t> 55.000 Bögen mit je 4 Seiten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28A94-234F-4923-9248-87A15A131991}"/>
              </a:ext>
            </a:extLst>
          </p:cNvPr>
          <p:cNvSpPr txBox="1"/>
          <p:nvPr/>
        </p:nvSpPr>
        <p:spPr>
          <a:xfrm>
            <a:off x="457200" y="1660013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200 Items pro Bogen = </a:t>
            </a:r>
            <a:r>
              <a:rPr lang="de-DE" dirty="0" err="1">
                <a:solidFill>
                  <a:srgbClr val="002060"/>
                </a:solidFill>
              </a:rPr>
              <a:t>ca</a:t>
            </a:r>
            <a:r>
              <a:rPr lang="de-DE" dirty="0">
                <a:solidFill>
                  <a:srgbClr val="002060"/>
                </a:solidFill>
              </a:rPr>
              <a:t> 11.000.000 Einträge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8C6B0-D3AC-4696-974F-9EFCC71AAF44}"/>
              </a:ext>
            </a:extLst>
          </p:cNvPr>
          <p:cNvSpPr txBox="1"/>
          <p:nvPr/>
        </p:nvSpPr>
        <p:spPr>
          <a:xfrm>
            <a:off x="457200" y="2044705"/>
            <a:ext cx="59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Alle Bögen wurden eingescannt und sind digital verfügbar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E82E2-87BD-470E-B84E-5993DD77CAE2}"/>
              </a:ext>
            </a:extLst>
          </p:cNvPr>
          <p:cNvSpPr txBox="1"/>
          <p:nvPr/>
        </p:nvSpPr>
        <p:spPr>
          <a:xfrm>
            <a:off x="457200" y="3001777"/>
            <a:ext cx="59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Bögen liegen in „Schubfächer“ mit räumlichem Bezug (</a:t>
            </a:r>
            <a:r>
              <a:rPr lang="de-DE" dirty="0" err="1">
                <a:solidFill>
                  <a:srgbClr val="002060"/>
                </a:solidFill>
              </a:rPr>
              <a:t>Bounding</a:t>
            </a:r>
            <a:r>
              <a:rPr lang="de-DE" dirty="0">
                <a:solidFill>
                  <a:srgbClr val="002060"/>
                </a:solidFill>
              </a:rPr>
              <a:t> Box für DWA Grid)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723937-81FA-457A-A640-A5D15DAB0554}"/>
              </a:ext>
            </a:extLst>
          </p:cNvPr>
          <p:cNvSpPr txBox="1"/>
          <p:nvPr/>
        </p:nvSpPr>
        <p:spPr>
          <a:xfrm>
            <a:off x="457200" y="3648108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Dateinamen bestehen aus: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144931-D600-4112-9F9A-D8FFB47E46F6}"/>
              </a:ext>
            </a:extLst>
          </p:cNvPr>
          <p:cNvSpPr txBox="1"/>
          <p:nvPr/>
        </p:nvSpPr>
        <p:spPr>
          <a:xfrm>
            <a:off x="457200" y="3001777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Bögen liegen in „Schubfächer“ mit räumlichem Bezug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A81115-AED3-456A-AFBB-2651B5E4FBA6}"/>
              </a:ext>
            </a:extLst>
          </p:cNvPr>
          <p:cNvSpPr txBox="1"/>
          <p:nvPr/>
        </p:nvSpPr>
        <p:spPr>
          <a:xfrm>
            <a:off x="457200" y="3982299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Sektor_SchubfachNr_Index</a:t>
            </a:r>
            <a:r>
              <a:rPr lang="de-DE" dirty="0">
                <a:solidFill>
                  <a:srgbClr val="002060"/>
                </a:solidFill>
              </a:rPr>
              <a:t>-Seitenzahl(.TIF)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C81B93-7080-4E1D-A3AD-8393D23FB7AA}"/>
              </a:ext>
            </a:extLst>
          </p:cNvPr>
          <p:cNvSpPr txBox="1"/>
          <p:nvPr/>
        </p:nvSpPr>
        <p:spPr>
          <a:xfrm>
            <a:off x="457200" y="4351631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zB</a:t>
            </a:r>
            <a:r>
              <a:rPr lang="de-DE" dirty="0">
                <a:solidFill>
                  <a:srgbClr val="002060"/>
                </a:solidFill>
              </a:rPr>
              <a:t> I_2_0007-4.TIF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017BA-570C-4DD0-A5D3-2973BBB9E677}"/>
              </a:ext>
            </a:extLst>
          </p:cNvPr>
          <p:cNvSpPr txBox="1"/>
          <p:nvPr/>
        </p:nvSpPr>
        <p:spPr>
          <a:xfrm>
            <a:off x="457200" y="4720963"/>
            <a:ext cx="59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Dieser Bogen kann räumlich nur dem Schubfach I_2 zugeordnet werden</a:t>
            </a:r>
          </a:p>
        </p:txBody>
      </p:sp>
    </p:spTree>
    <p:extLst>
      <p:ext uri="{BB962C8B-B14F-4D97-AF65-F5344CB8AC3E}">
        <p14:creationId xmlns:p14="http://schemas.microsoft.com/office/powerpoint/2010/main" val="4764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Der Deutsche Wortatlas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Der Deutsche Wortatlas DWA</a:t>
            </a:r>
            <a:endParaRPr lang="de-DE" dirty="0">
              <a:solidFill>
                <a:srgbClr val="C00000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C9DBA16-3E91-4C2E-BE68-C03C3A6D6A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5723" y="1096965"/>
          <a:ext cx="7172554" cy="507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Acrobat Document" r:id="rId3" imgW="32098971" imgH="22707600" progId="Acrobat.Document.DC">
                  <p:embed/>
                </p:oleObj>
              </mc:Choice>
              <mc:Fallback>
                <p:oleObj name="Acrobat Document" r:id="rId3" imgW="32098971" imgH="22707600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C9DBA16-3E91-4C2E-BE68-C03C3A6D6A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5723" y="1096965"/>
                        <a:ext cx="7172554" cy="507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68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Unsere Aufgaben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Der Deutsche Wortatlas DWA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9DA7C-FFA3-4B81-878C-167EE435C43E}"/>
              </a:ext>
            </a:extLst>
          </p:cNvPr>
          <p:cNvSpPr txBox="1"/>
          <p:nvPr/>
        </p:nvSpPr>
        <p:spPr>
          <a:xfrm>
            <a:off x="457199" y="1334411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1. Transliterieren der Ortsnamen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101A0D-687D-44E0-96DA-AC923B9E802E}"/>
              </a:ext>
            </a:extLst>
          </p:cNvPr>
          <p:cNvSpPr txBox="1"/>
          <p:nvPr/>
        </p:nvSpPr>
        <p:spPr>
          <a:xfrm>
            <a:off x="457198" y="1703743"/>
            <a:ext cx="5917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2. Georeferenzierung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Automatisch durch Algorithmus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Manuell durch Handarbeit</a:t>
            </a:r>
          </a:p>
        </p:txBody>
      </p:sp>
      <p:sp>
        <p:nvSpPr>
          <p:cNvPr id="21" name="Text Box 3">
            <a:extLst>
              <a:ext uri="{FF2B5EF4-FFF2-40B4-BE49-F238E27FC236}">
                <a16:creationId xmlns:a16="http://schemas.microsoft.com/office/drawing/2014/main" id="{4C57C0E4-2468-4913-98DC-526DC23A6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2877260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Sprint Meilensteine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6C2A3-3366-4A9A-A8A4-CE77F52FB81D}"/>
              </a:ext>
            </a:extLst>
          </p:cNvPr>
          <p:cNvSpPr txBox="1"/>
          <p:nvPr/>
        </p:nvSpPr>
        <p:spPr>
          <a:xfrm>
            <a:off x="457199" y="3431258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1. Transliterieren der Ortsnamen für die AOI Pfalz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2E894-B80F-4772-8A64-BEDCD3E64E3B}"/>
              </a:ext>
            </a:extLst>
          </p:cNvPr>
          <p:cNvSpPr txBox="1"/>
          <p:nvPr/>
        </p:nvSpPr>
        <p:spPr>
          <a:xfrm>
            <a:off x="457198" y="3800590"/>
            <a:ext cx="5917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2. Georeferenzierung für die AOI Pfalz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Automatisch durch Algorithmus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Manuell durch Handarbeit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237D8-BD34-4D6E-8489-E47342DAD850}"/>
              </a:ext>
            </a:extLst>
          </p:cNvPr>
          <p:cNvSpPr txBox="1"/>
          <p:nvPr/>
        </p:nvSpPr>
        <p:spPr>
          <a:xfrm>
            <a:off x="457197" y="4818872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Weitere Transliteration des gesamten DWA</a:t>
            </a:r>
          </a:p>
        </p:txBody>
      </p:sp>
    </p:spTree>
    <p:extLst>
      <p:ext uri="{BB962C8B-B14F-4D97-AF65-F5344CB8AC3E}">
        <p14:creationId xmlns:p14="http://schemas.microsoft.com/office/powerpoint/2010/main" val="183005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1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Datenmanagement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Daten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0736D-434A-4A2F-A8E5-CD195977DA5F}"/>
              </a:ext>
            </a:extLst>
          </p:cNvPr>
          <p:cNvSpPr txBox="1"/>
          <p:nvPr/>
        </p:nvSpPr>
        <p:spPr>
          <a:xfrm>
            <a:off x="457200" y="1096965"/>
            <a:ext cx="72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Auf den PCs findet sich ein Ordner „</a:t>
            </a:r>
            <a:r>
              <a:rPr lang="de-DE" dirty="0" err="1">
                <a:solidFill>
                  <a:srgbClr val="002060"/>
                </a:solidFill>
              </a:rPr>
              <a:t>DWA_Sprint</a:t>
            </a:r>
            <a:r>
              <a:rPr lang="de-DE" dirty="0">
                <a:solidFill>
                  <a:srgbClr val="002060"/>
                </a:solidFill>
              </a:rPr>
              <a:t>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73F92-8268-42D8-9CDA-82974CCC11F7}"/>
              </a:ext>
            </a:extLst>
          </p:cNvPr>
          <p:cNvSpPr txBox="1"/>
          <p:nvPr/>
        </p:nvSpPr>
        <p:spPr>
          <a:xfrm>
            <a:off x="457200" y="1557753"/>
            <a:ext cx="52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Hier finden sich bereits die Daten für die Pfalz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77DA2-9AE3-492C-9D64-AF0E8181A077}"/>
              </a:ext>
            </a:extLst>
          </p:cNvPr>
          <p:cNvSpPr txBox="1"/>
          <p:nvPr/>
        </p:nvSpPr>
        <p:spPr>
          <a:xfrm>
            <a:off x="457200" y="1993764"/>
            <a:ext cx="52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Neue Daten werden bereitgestellt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0ED3C-6F82-47A6-99AA-43A710A2BF75}"/>
              </a:ext>
            </a:extLst>
          </p:cNvPr>
          <p:cNvSpPr txBox="1"/>
          <p:nvPr/>
        </p:nvSpPr>
        <p:spPr>
          <a:xfrm>
            <a:off x="457200" y="2646114"/>
            <a:ext cx="528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Die Transliterationen werden in einer Excel Tabelle gespeichert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B8532-5EE3-41A4-97D1-9FB7BAB367A9}"/>
              </a:ext>
            </a:extLst>
          </p:cNvPr>
          <p:cNvSpPr txBox="1"/>
          <p:nvPr/>
        </p:nvSpPr>
        <p:spPr>
          <a:xfrm>
            <a:off x="457200" y="3397910"/>
            <a:ext cx="5285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Weitere Unterstützung findet Ihr entweder auf den PCs (wenn wir das noch zeitlich geschafft haben) oder in meinem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https://github.com/SchoenbergA/DWA_Sprint</a:t>
            </a:r>
          </a:p>
        </p:txBody>
      </p:sp>
    </p:spTree>
    <p:extLst>
      <p:ext uri="{BB962C8B-B14F-4D97-AF65-F5344CB8AC3E}">
        <p14:creationId xmlns:p14="http://schemas.microsoft.com/office/powerpoint/2010/main" val="106150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Datenmanagement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Aufgabe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0736D-434A-4A2F-A8E5-CD195977DA5F}"/>
              </a:ext>
            </a:extLst>
          </p:cNvPr>
          <p:cNvSpPr txBox="1"/>
          <p:nvPr/>
        </p:nvSpPr>
        <p:spPr>
          <a:xfrm>
            <a:off x="457200" y="1096965"/>
            <a:ext cx="72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Meldet euch, falls noch nicht geschehen, am UNI PC 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73F92-8268-42D8-9CDA-82974CCC11F7}"/>
              </a:ext>
            </a:extLst>
          </p:cNvPr>
          <p:cNvSpPr txBox="1"/>
          <p:nvPr/>
        </p:nvSpPr>
        <p:spPr>
          <a:xfrm>
            <a:off x="457200" y="1557753"/>
            <a:ext cx="528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Prüft ob Ihr einen </a:t>
            </a:r>
            <a:r>
              <a:rPr lang="de-DE" dirty="0" err="1">
                <a:solidFill>
                  <a:srgbClr val="002060"/>
                </a:solidFill>
              </a:rPr>
              <a:t>DWA_Sprint</a:t>
            </a:r>
            <a:r>
              <a:rPr lang="de-DE" dirty="0">
                <a:solidFill>
                  <a:srgbClr val="002060"/>
                </a:solidFill>
              </a:rPr>
              <a:t> Ordner auf dem lokalen Laufwerk (D:/) findet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36DFF-6E51-44BC-8511-F2E0E80BE456}"/>
              </a:ext>
            </a:extLst>
          </p:cNvPr>
          <p:cNvSpPr txBox="1"/>
          <p:nvPr/>
        </p:nvSpPr>
        <p:spPr>
          <a:xfrm>
            <a:off x="1304544" y="2295540"/>
            <a:ext cx="6382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wenn wir das noch zeitlich geschafft haben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Geht auf: </a:t>
            </a:r>
            <a:r>
              <a:rPr lang="de-DE" dirty="0">
                <a:solidFill>
                  <a:srgbClr val="002060"/>
                </a:solidFill>
                <a:hlinkClick r:id="rId2"/>
              </a:rPr>
              <a:t>https://github.com/SchoenbergA/DWA_Sprint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Ladet euch die .</a:t>
            </a:r>
            <a:r>
              <a:rPr lang="de-DE" dirty="0" err="1">
                <a:solidFill>
                  <a:srgbClr val="002060"/>
                </a:solidFill>
              </a:rPr>
              <a:t>xslx</a:t>
            </a:r>
            <a:r>
              <a:rPr lang="de-DE" dirty="0">
                <a:solidFill>
                  <a:srgbClr val="002060"/>
                </a:solidFill>
              </a:rPr>
              <a:t> Tabelle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Ladet euch die Daten aus dem „Doc“ Ordner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BECD6-61BE-4941-896A-517BCD347620}"/>
              </a:ext>
            </a:extLst>
          </p:cNvPr>
          <p:cNvSpPr txBox="1"/>
          <p:nvPr/>
        </p:nvSpPr>
        <p:spPr>
          <a:xfrm>
            <a:off x="457200" y="3858689"/>
            <a:ext cx="6382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Benennt eure Tabelle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Namenskürzel_DWA_Sprint.xslx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2060"/>
                </a:solidFill>
              </a:rPr>
              <a:t>zB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AS_DWA_Sprint.xslx</a:t>
            </a:r>
            <a:endParaRPr lang="de-DE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6871C-B0C8-4150-89CA-CA7900DD5CDF}"/>
              </a:ext>
            </a:extLst>
          </p:cNvPr>
          <p:cNvSpPr txBox="1"/>
          <p:nvPr/>
        </p:nvSpPr>
        <p:spPr>
          <a:xfrm>
            <a:off x="457200" y="4879109"/>
            <a:ext cx="6382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Sind alle Namenskürzel nur einmal vorhanden?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7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Datenmanagement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Sauberes Arbeiten !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0736D-434A-4A2F-A8E5-CD195977DA5F}"/>
              </a:ext>
            </a:extLst>
          </p:cNvPr>
          <p:cNvSpPr txBox="1"/>
          <p:nvPr/>
        </p:nvSpPr>
        <p:spPr>
          <a:xfrm>
            <a:off x="457200" y="1096965"/>
            <a:ext cx="72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Arbeitet euch von oben nach unten durch die Ordner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73F92-8268-42D8-9CDA-82974CCC11F7}"/>
              </a:ext>
            </a:extLst>
          </p:cNvPr>
          <p:cNvSpPr txBox="1"/>
          <p:nvPr/>
        </p:nvSpPr>
        <p:spPr>
          <a:xfrm>
            <a:off x="457200" y="1557753"/>
            <a:ext cx="570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Achtet darauf, dass Ihr keine Bögen überspringt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0ED3C-6F82-47A6-99AA-43A710A2BF75}"/>
              </a:ext>
            </a:extLst>
          </p:cNvPr>
          <p:cNvSpPr txBox="1"/>
          <p:nvPr/>
        </p:nvSpPr>
        <p:spPr>
          <a:xfrm>
            <a:off x="457200" y="2339332"/>
            <a:ext cx="528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Wenn Eure Konzentration abnimmt: Macht lieber eine kurze Pause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B8532-5EE3-41A4-97D1-9FB7BAB367A9}"/>
              </a:ext>
            </a:extLst>
          </p:cNvPr>
          <p:cNvSpPr txBox="1"/>
          <p:nvPr/>
        </p:nvSpPr>
        <p:spPr>
          <a:xfrm>
            <a:off x="457200" y="3397910"/>
            <a:ext cx="528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Wenn etwas unklar sein sollte oder Ihr Fragen habt: Dann fragt 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BA418-8AFB-4B0E-A84A-6082DAA88899}"/>
              </a:ext>
            </a:extLst>
          </p:cNvPr>
          <p:cNvSpPr txBox="1"/>
          <p:nvPr/>
        </p:nvSpPr>
        <p:spPr>
          <a:xfrm>
            <a:off x="457200" y="4284585"/>
            <a:ext cx="52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Gewissenhaftes Arbeiten ist sehr wichtig!</a:t>
            </a:r>
          </a:p>
        </p:txBody>
      </p:sp>
    </p:spTree>
    <p:extLst>
      <p:ext uri="{BB962C8B-B14F-4D97-AF65-F5344CB8AC3E}">
        <p14:creationId xmlns:p14="http://schemas.microsoft.com/office/powerpoint/2010/main" val="396235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Anleitung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Anleitung - Ortsnamen Transliterieren</a:t>
            </a:r>
            <a:endParaRPr lang="de-DE" dirty="0">
              <a:solidFill>
                <a:srgbClr val="C00000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1317F6F-862F-49B2-8933-02BDA849F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5079"/>
              </p:ext>
            </p:extLst>
          </p:nvPr>
        </p:nvGraphicFramePr>
        <p:xfrm>
          <a:off x="1328737" y="1415339"/>
          <a:ext cx="648652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Worksheet" r:id="rId3" imgW="6486591" imgH="200025" progId="Excel.Sheet.12">
                  <p:embed/>
                </p:oleObj>
              </mc:Choice>
              <mc:Fallback>
                <p:oleObj name="Worksheet" r:id="rId3" imgW="6486591" imgH="200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8737" y="1415339"/>
                        <a:ext cx="6486525" cy="20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8E01FEE-CD2B-406D-BF06-2FF7D08D2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18" y="3429000"/>
            <a:ext cx="7099423" cy="9807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428703-F1C6-4B97-A603-D52604BF4C07}"/>
              </a:ext>
            </a:extLst>
          </p:cNvPr>
          <p:cNvSpPr txBox="1"/>
          <p:nvPr/>
        </p:nvSpPr>
        <p:spPr>
          <a:xfrm>
            <a:off x="1404518" y="1615364"/>
            <a:ext cx="65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D08DAC-D5AF-4ED8-9B72-F94E1B063472}"/>
              </a:ext>
            </a:extLst>
          </p:cNvPr>
          <p:cNvCxnSpPr>
            <a:cxnSpLocks/>
          </p:cNvCxnSpPr>
          <p:nvPr/>
        </p:nvCxnSpPr>
        <p:spPr>
          <a:xfrm flipH="1">
            <a:off x="2062886" y="2044514"/>
            <a:ext cx="371246" cy="15253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BCA232-C257-4441-9460-D5385502A58E}"/>
              </a:ext>
            </a:extLst>
          </p:cNvPr>
          <p:cNvSpPr txBox="1"/>
          <p:nvPr/>
        </p:nvSpPr>
        <p:spPr>
          <a:xfrm>
            <a:off x="2260397" y="1615364"/>
            <a:ext cx="44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A7B0E1-F59A-4E1A-A58D-4072F8069E19}"/>
              </a:ext>
            </a:extLst>
          </p:cNvPr>
          <p:cNvCxnSpPr>
            <a:cxnSpLocks/>
          </p:cNvCxnSpPr>
          <p:nvPr/>
        </p:nvCxnSpPr>
        <p:spPr>
          <a:xfrm flipH="1">
            <a:off x="2553005" y="2044514"/>
            <a:ext cx="599846" cy="15253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625214-05B8-4689-950E-ADEDA4279FAD}"/>
              </a:ext>
            </a:extLst>
          </p:cNvPr>
          <p:cNvCxnSpPr>
            <a:cxnSpLocks/>
          </p:cNvCxnSpPr>
          <p:nvPr/>
        </p:nvCxnSpPr>
        <p:spPr>
          <a:xfrm flipH="1">
            <a:off x="2999232" y="2044514"/>
            <a:ext cx="872338" cy="15253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F78B52-02F1-4AEA-A999-E20003A9C045}"/>
              </a:ext>
            </a:extLst>
          </p:cNvPr>
          <p:cNvCxnSpPr>
            <a:cxnSpLocks/>
          </p:cNvCxnSpPr>
          <p:nvPr/>
        </p:nvCxnSpPr>
        <p:spPr>
          <a:xfrm flipH="1">
            <a:off x="3364992" y="1974105"/>
            <a:ext cx="2210938" cy="19732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C89F19-747A-4784-B53D-82A5F87D4A5B}"/>
              </a:ext>
            </a:extLst>
          </p:cNvPr>
          <p:cNvSpPr txBox="1"/>
          <p:nvPr/>
        </p:nvSpPr>
        <p:spPr>
          <a:xfrm>
            <a:off x="1605796" y="4223887"/>
            <a:ext cx="278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00B050"/>
                </a:solidFill>
              </a:rPr>
              <a:t>Oder auf Seite 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2C30E6-913E-477D-9412-76C15128BDDC}"/>
              </a:ext>
            </a:extLst>
          </p:cNvPr>
          <p:cNvCxnSpPr>
            <a:cxnSpLocks/>
          </p:cNvCxnSpPr>
          <p:nvPr/>
        </p:nvCxnSpPr>
        <p:spPr>
          <a:xfrm flipH="1">
            <a:off x="5054803" y="2044514"/>
            <a:ext cx="1797631" cy="18252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812D91-6B80-4D3A-8540-874BAE1C93E4}"/>
              </a:ext>
            </a:extLst>
          </p:cNvPr>
          <p:cNvSpPr txBox="1"/>
          <p:nvPr/>
        </p:nvSpPr>
        <p:spPr>
          <a:xfrm>
            <a:off x="2904134" y="161536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6560DC-C0A8-46FA-A55B-0EE99C095ADC}"/>
              </a:ext>
            </a:extLst>
          </p:cNvPr>
          <p:cNvSpPr txBox="1"/>
          <p:nvPr/>
        </p:nvSpPr>
        <p:spPr>
          <a:xfrm>
            <a:off x="3664915" y="1615364"/>
            <a:ext cx="81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88E509-C564-4DD0-AADC-17AAFAB98562}"/>
              </a:ext>
            </a:extLst>
          </p:cNvPr>
          <p:cNvSpPr txBox="1"/>
          <p:nvPr/>
        </p:nvSpPr>
        <p:spPr>
          <a:xfrm>
            <a:off x="4392667" y="1599720"/>
            <a:ext cx="1243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I_2_0007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C4F39-DC1C-480E-A328-AA124D21CC32}"/>
              </a:ext>
            </a:extLst>
          </p:cNvPr>
          <p:cNvSpPr txBox="1"/>
          <p:nvPr/>
        </p:nvSpPr>
        <p:spPr>
          <a:xfrm>
            <a:off x="7014322" y="2044514"/>
            <a:ext cx="132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Auf Seite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780EE4-A89C-475B-980A-50C58BA50E45}"/>
              </a:ext>
            </a:extLst>
          </p:cNvPr>
          <p:cNvSpPr txBox="1"/>
          <p:nvPr/>
        </p:nvSpPr>
        <p:spPr>
          <a:xfrm>
            <a:off x="5757062" y="1615364"/>
            <a:ext cx="1002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Zusätze </a:t>
            </a:r>
            <a:r>
              <a:rPr lang="de-DE" sz="1000" dirty="0" err="1"/>
              <a:t>zb</a:t>
            </a:r>
            <a:r>
              <a:rPr lang="de-DE" sz="1000" dirty="0"/>
              <a:t> „bei </a:t>
            </a:r>
            <a:r>
              <a:rPr lang="de-DE" sz="1000" dirty="0" err="1"/>
              <a:t>xy</a:t>
            </a:r>
            <a:r>
              <a:rPr lang="de-DE" sz="10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315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8" grpId="0"/>
      <p:bldP spid="31" grpId="0"/>
      <p:bldP spid="32" grpId="0"/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Anleitung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Anleitung - Ortsnamen Transliterieren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2D653-56BC-434F-86F2-49395A6A1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76" y="961897"/>
            <a:ext cx="3831191" cy="5292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F20690-CCEA-46FC-B2EB-1DD42B2F2BBB}"/>
              </a:ext>
            </a:extLst>
          </p:cNvPr>
          <p:cNvSpPr txBox="1"/>
          <p:nvPr/>
        </p:nvSpPr>
        <p:spPr>
          <a:xfrm>
            <a:off x="457200" y="1296991"/>
            <a:ext cx="59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Ortsname und Kreis</a:t>
            </a:r>
            <a:br>
              <a:rPr lang="de-DE" dirty="0">
                <a:solidFill>
                  <a:srgbClr val="002060"/>
                </a:solidFill>
              </a:rPr>
            </a:br>
            <a:r>
              <a:rPr lang="de-DE" dirty="0">
                <a:solidFill>
                  <a:srgbClr val="002060"/>
                </a:solidFill>
              </a:rPr>
              <a:t> finden sich auch auf Seite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9334B-6323-4D79-8FC6-C9E38DAC55C9}"/>
              </a:ext>
            </a:extLst>
          </p:cNvPr>
          <p:cNvSpPr txBox="1"/>
          <p:nvPr/>
        </p:nvSpPr>
        <p:spPr>
          <a:xfrm>
            <a:off x="457200" y="2039544"/>
            <a:ext cx="59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Provinz</a:t>
            </a:r>
            <a:br>
              <a:rPr lang="de-DE" dirty="0">
                <a:solidFill>
                  <a:srgbClr val="002060"/>
                </a:solidFill>
              </a:rPr>
            </a:br>
            <a:r>
              <a:rPr lang="de-DE" dirty="0">
                <a:solidFill>
                  <a:srgbClr val="002060"/>
                </a:solidFill>
              </a:rPr>
              <a:t> findet sich nur auf Seite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AF3534-915E-4C16-80F7-B733C0EDA44E}"/>
              </a:ext>
            </a:extLst>
          </p:cNvPr>
          <p:cNvSpPr txBox="1"/>
          <p:nvPr/>
        </p:nvSpPr>
        <p:spPr>
          <a:xfrm>
            <a:off x="457200" y="2758199"/>
            <a:ext cx="59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Manchmal ist Seite 4 besser zu </a:t>
            </a:r>
            <a:br>
              <a:rPr lang="de-DE" dirty="0">
                <a:solidFill>
                  <a:srgbClr val="002060"/>
                </a:solidFill>
              </a:rPr>
            </a:br>
            <a:r>
              <a:rPr lang="de-DE" dirty="0">
                <a:solidFill>
                  <a:srgbClr val="002060"/>
                </a:solidFill>
              </a:rPr>
              <a:t>lesen als Seite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58FDB5-4BEA-4BAF-97BE-896372C668CD}"/>
              </a:ext>
            </a:extLst>
          </p:cNvPr>
          <p:cNvSpPr txBox="1"/>
          <p:nvPr/>
        </p:nvSpPr>
        <p:spPr>
          <a:xfrm>
            <a:off x="457199" y="3453471"/>
            <a:ext cx="591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Manchmal steht der Ortsname auch </a:t>
            </a:r>
            <a:br>
              <a:rPr lang="de-DE" dirty="0">
                <a:solidFill>
                  <a:srgbClr val="002060"/>
                </a:solidFill>
              </a:rPr>
            </a:br>
            <a:r>
              <a:rPr lang="de-DE" dirty="0">
                <a:solidFill>
                  <a:srgbClr val="002060"/>
                </a:solidFill>
              </a:rPr>
              <a:t>noch auf S2 und S3</a:t>
            </a:r>
          </a:p>
        </p:txBody>
      </p:sp>
    </p:spTree>
    <p:extLst>
      <p:ext uri="{BB962C8B-B14F-4D97-AF65-F5344CB8AC3E}">
        <p14:creationId xmlns:p14="http://schemas.microsoft.com/office/powerpoint/2010/main" val="391970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Anleitung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Anleitung – Wenn der Ortsname nicht eindeutig erkennbar ist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F20690-CCEA-46FC-B2EB-1DD42B2F2BBB}"/>
              </a:ext>
            </a:extLst>
          </p:cNvPr>
          <p:cNvSpPr txBox="1"/>
          <p:nvPr/>
        </p:nvSpPr>
        <p:spPr>
          <a:xfrm>
            <a:off x="457200" y="1296991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Name „</a:t>
            </a:r>
            <a:r>
              <a:rPr lang="de-DE" dirty="0" err="1">
                <a:solidFill>
                  <a:srgbClr val="002060"/>
                </a:solidFill>
              </a:rPr>
              <a:t>googlen</a:t>
            </a:r>
            <a:r>
              <a:rPr lang="de-DE" dirty="0">
                <a:solidFill>
                  <a:srgbClr val="002060"/>
                </a:solidFill>
              </a:rPr>
              <a:t>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58FDB5-4BEA-4BAF-97BE-896372C668CD}"/>
              </a:ext>
            </a:extLst>
          </p:cNvPr>
          <p:cNvSpPr txBox="1"/>
          <p:nvPr/>
        </p:nvSpPr>
        <p:spPr>
          <a:xfrm>
            <a:off x="457200" y="1697761"/>
            <a:ext cx="59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Google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A7C6E-0817-4CDC-8FC8-7832C9E7D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93" y="1219077"/>
            <a:ext cx="4386125" cy="307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55D2DC-F219-4638-BC5F-A4E303262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4" y="2634158"/>
            <a:ext cx="6219777" cy="34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5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Geograph im DSA 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E9C1B-EA42-49D7-94AB-1494F226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3" y="1206448"/>
            <a:ext cx="6561734" cy="49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2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Erster Meilenstein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Georeferenzierung AOI Pfalz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AC851-D7F6-4742-9C9A-CD577CE4C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27" y="1757779"/>
            <a:ext cx="6046012" cy="4274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F0736D-434A-4A2F-A8E5-CD195977DA5F}"/>
              </a:ext>
            </a:extLst>
          </p:cNvPr>
          <p:cNvSpPr txBox="1"/>
          <p:nvPr/>
        </p:nvSpPr>
        <p:spPr>
          <a:xfrm>
            <a:off x="457200" y="1296991"/>
            <a:ext cx="72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Alle Ortsname aller Schubfächer für die AOI Pfalz transliterieren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73F92-8268-42D8-9CDA-82974CCC11F7}"/>
              </a:ext>
            </a:extLst>
          </p:cNvPr>
          <p:cNvSpPr txBox="1"/>
          <p:nvPr/>
        </p:nvSpPr>
        <p:spPr>
          <a:xfrm>
            <a:off x="457200" y="1757779"/>
            <a:ext cx="2278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Es müssen alle Bögen, aller Schubfächer bearbeitet werden.</a:t>
            </a:r>
          </a:p>
        </p:txBody>
      </p:sp>
    </p:spTree>
    <p:extLst>
      <p:ext uri="{BB962C8B-B14F-4D97-AF65-F5344CB8AC3E}">
        <p14:creationId xmlns:p14="http://schemas.microsoft.com/office/powerpoint/2010/main" val="274285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Zweiter Meilenstein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Ortsnamen zuweisen für die westlichen Sektoren des DWA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0736D-434A-4A2F-A8E5-CD195977DA5F}"/>
              </a:ext>
            </a:extLst>
          </p:cNvPr>
          <p:cNvSpPr txBox="1"/>
          <p:nvPr/>
        </p:nvSpPr>
        <p:spPr>
          <a:xfrm>
            <a:off x="457200" y="1296991"/>
            <a:ext cx="72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Alle Ortsname aller Schubfächer für die AOI Pfalz transliterieren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73F92-8268-42D8-9CDA-82974CCC11F7}"/>
              </a:ext>
            </a:extLst>
          </p:cNvPr>
          <p:cNvSpPr txBox="1"/>
          <p:nvPr/>
        </p:nvSpPr>
        <p:spPr>
          <a:xfrm>
            <a:off x="457200" y="1757779"/>
            <a:ext cx="422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Wenn die Pfalz fertig 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9777C-6CE9-46AD-9FFC-1520C75CD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78" y="1666323"/>
            <a:ext cx="3251401" cy="4598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A78AB-C039-4C53-9C59-7731BEA58554}"/>
              </a:ext>
            </a:extLst>
          </p:cNvPr>
          <p:cNvSpPr txBox="1"/>
          <p:nvPr/>
        </p:nvSpPr>
        <p:spPr>
          <a:xfrm>
            <a:off x="486380" y="2201105"/>
            <a:ext cx="4224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Von Norden nach Süden alle Ortsnamen aller Bögen aller Schubfächer der Sektoren I, II und III transliterieren.</a:t>
            </a:r>
          </a:p>
        </p:txBody>
      </p:sp>
    </p:spTree>
    <p:extLst>
      <p:ext uri="{BB962C8B-B14F-4D97-AF65-F5344CB8AC3E}">
        <p14:creationId xmlns:p14="http://schemas.microsoft.com/office/powerpoint/2010/main" val="214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Workflow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DWA Sprint - Workflow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0736D-434A-4A2F-A8E5-CD195977DA5F}"/>
              </a:ext>
            </a:extLst>
          </p:cNvPr>
          <p:cNvSpPr txBox="1"/>
          <p:nvPr/>
        </p:nvSpPr>
        <p:spPr>
          <a:xfrm>
            <a:off x="457200" y="1296991"/>
            <a:ext cx="72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Transliteriert die Bögen von oben nach unten für euer Schubfach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29D77-B9E7-4D63-8B59-1253870D59D9}"/>
              </a:ext>
            </a:extLst>
          </p:cNvPr>
          <p:cNvSpPr txBox="1"/>
          <p:nvPr/>
        </p:nvSpPr>
        <p:spPr>
          <a:xfrm>
            <a:off x="457200" y="2414037"/>
            <a:ext cx="7296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Wenn Eure Schicht endet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Speichert eure Tabelle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Schickt mir die Tabelle mit der Angabe des zuletzt bearbeiteten Bogens (als dem </a:t>
            </a:r>
            <a:r>
              <a:rPr lang="de-DE" dirty="0" err="1">
                <a:solidFill>
                  <a:srgbClr val="002060"/>
                </a:solidFill>
              </a:rPr>
              <a:t>Dateinnamen</a:t>
            </a:r>
            <a:r>
              <a:rPr lang="de-DE" dirty="0">
                <a:solidFill>
                  <a:srgbClr val="002060"/>
                </a:solidFill>
              </a:rPr>
              <a:t>) an: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Schonb8@staff.uni-marburg.de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A0FD90-9DE2-46B6-82D0-47773A59A9A1}"/>
              </a:ext>
            </a:extLst>
          </p:cNvPr>
          <p:cNvSpPr txBox="1"/>
          <p:nvPr/>
        </p:nvSpPr>
        <p:spPr>
          <a:xfrm>
            <a:off x="457200" y="1682202"/>
            <a:ext cx="729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Wenn Ihr mit einem Schubfach fertig seid, mal die entsprechenden Planquadrate auf der „Ausmalkarte“ aus</a:t>
            </a:r>
          </a:p>
        </p:txBody>
      </p:sp>
    </p:spTree>
    <p:extLst>
      <p:ext uri="{BB962C8B-B14F-4D97-AF65-F5344CB8AC3E}">
        <p14:creationId xmlns:p14="http://schemas.microsoft.com/office/powerpoint/2010/main" val="348683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 </a:t>
            </a:r>
            <a:r>
              <a:rPr lang="de-DE" sz="2000" b="1" dirty="0"/>
              <a:t>Workflow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6358" y="1149977"/>
            <a:ext cx="185128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Noch Fragen ?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20ADBFA8-215A-4AA3-9540-C61AEA630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945" y="2059426"/>
            <a:ext cx="32641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Dann kanns ja losgehen ! :-)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46DBFD-83D1-45E9-8874-E518B59E3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5" y="702047"/>
            <a:ext cx="7890170" cy="5453906"/>
          </a:xfrm>
          <a:prstGeom prst="rect">
            <a:avLst/>
          </a:prstGeom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00272F75-0DEB-4DE2-98B5-C8D8583F9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830" y="759778"/>
            <a:ext cx="3663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Und auch mal Pause machen!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Geograph im DSA 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E9C1B-EA42-49D7-94AB-1494F226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3" y="1206448"/>
            <a:ext cx="6561733" cy="49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1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Geograph im DSA 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C320B-BC57-435D-ADA3-B8176DD1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47" y="1096965"/>
            <a:ext cx="7245706" cy="51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2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Geograph im DSA 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C320B-BC57-435D-ADA3-B8176DD1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47" y="1096965"/>
            <a:ext cx="7245705" cy="51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0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Geograph im DSA 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C320B-BC57-435D-ADA3-B8176DD1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47" y="1096965"/>
            <a:ext cx="7245705" cy="51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99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Geograph im DSA 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C320B-BC57-435D-ADA3-B8176DD1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47" y="1096965"/>
            <a:ext cx="7245705" cy="51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2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</a:t>
            </a:r>
            <a:endParaRPr lang="de-DE" sz="2000" b="1" dirty="0"/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2EB034C0-158E-4174-ACE4-7C2717FC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Geograph im DSA ?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E9C1B-EA42-49D7-94AB-1494F226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2633"/>
            <a:ext cx="8612550" cy="48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7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DWA Sprint –</a:t>
            </a:r>
            <a:r>
              <a:rPr lang="de-DE" sz="2000" b="1" dirty="0"/>
              <a:t>Datenmanagement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First Things First - Datamanagement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35038-454B-4AC0-8228-63F94BE75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2" y="1223839"/>
            <a:ext cx="8086405" cy="50387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450B15-BDED-4B87-8027-761567ACBD76}"/>
              </a:ext>
            </a:extLst>
          </p:cNvPr>
          <p:cNvCxnSpPr/>
          <p:nvPr/>
        </p:nvCxnSpPr>
        <p:spPr>
          <a:xfrm flipH="1">
            <a:off x="1243584" y="1675181"/>
            <a:ext cx="1097280" cy="1360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3">
            <a:extLst>
              <a:ext uri="{FF2B5EF4-FFF2-40B4-BE49-F238E27FC236}">
                <a16:creationId xmlns:a16="http://schemas.microsoft.com/office/drawing/2014/main" id="{1D468C69-4A65-4260-B381-D02AACF3C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864" y="1428388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„</a:t>
            </a:r>
            <a:r>
              <a:rPr lang="de-DE" b="1" dirty="0" err="1">
                <a:solidFill>
                  <a:srgbClr val="C00000"/>
                </a:solidFill>
              </a:rPr>
              <a:t>Documents</a:t>
            </a:r>
            <a:r>
              <a:rPr lang="de-DE" b="1" dirty="0">
                <a:solidFill>
                  <a:srgbClr val="C00000"/>
                </a:solidFill>
              </a:rPr>
              <a:t>“ Folder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5A2F56-52A0-4017-9D9F-93ED60F358F7}"/>
              </a:ext>
            </a:extLst>
          </p:cNvPr>
          <p:cNvCxnSpPr/>
          <p:nvPr/>
        </p:nvCxnSpPr>
        <p:spPr>
          <a:xfrm flipH="1" flipV="1">
            <a:off x="1514246" y="3723437"/>
            <a:ext cx="1002183" cy="8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3">
            <a:extLst>
              <a:ext uri="{FF2B5EF4-FFF2-40B4-BE49-F238E27FC236}">
                <a16:creationId xmlns:a16="http://schemas.microsoft.com/office/drawing/2014/main" id="{747CF6F8-6049-4ACB-B3F0-A628B4291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263" y="3583971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Complex</a:t>
            </a:r>
            <a:r>
              <a:rPr lang="de-DE" b="1" dirty="0">
                <a:solidFill>
                  <a:srgbClr val="C00000"/>
                </a:solidFill>
              </a:rPr>
              <a:t> and </a:t>
            </a:r>
            <a:r>
              <a:rPr lang="de-DE" b="1" dirty="0" err="1">
                <a:solidFill>
                  <a:srgbClr val="C00000"/>
                </a:solidFill>
              </a:rPr>
              <a:t>deep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paths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8A4E53-6F33-428D-8227-7F6D2E8D60F6}"/>
              </a:ext>
            </a:extLst>
          </p:cNvPr>
          <p:cNvCxnSpPr>
            <a:cxnSpLocks/>
          </p:cNvCxnSpPr>
          <p:nvPr/>
        </p:nvCxnSpPr>
        <p:spPr>
          <a:xfrm flipV="1">
            <a:off x="5448606" y="2017242"/>
            <a:ext cx="710792" cy="1547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1A2772-E673-4511-BF91-D8DA4089EAF9}"/>
              </a:ext>
            </a:extLst>
          </p:cNvPr>
          <p:cNvCxnSpPr/>
          <p:nvPr/>
        </p:nvCxnSpPr>
        <p:spPr>
          <a:xfrm flipH="1" flipV="1">
            <a:off x="1710537" y="4307434"/>
            <a:ext cx="1002183" cy="87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3">
            <a:extLst>
              <a:ext uri="{FF2B5EF4-FFF2-40B4-BE49-F238E27FC236}">
                <a16:creationId xmlns:a16="http://schemas.microsoft.com/office/drawing/2014/main" id="{D5D922CF-810A-42CC-9CAE-B6DC39B09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720" y="4211859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 err="1">
                <a:solidFill>
                  <a:srgbClr val="C00000"/>
                </a:solidFill>
              </a:rPr>
              <a:t>Cryptic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names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713</Words>
  <Application>Microsoft Office PowerPoint</Application>
  <PresentationFormat>On-screen Show (4:3)</PresentationFormat>
  <Paragraphs>120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09_germanistik</vt:lpstr>
      <vt:lpstr>Image</vt:lpstr>
      <vt:lpstr>Microsoft Excel Worksheet</vt:lpstr>
      <vt:lpstr>Adobe Acrobat Document</vt:lpstr>
      <vt:lpstr>DWA Sprint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45</cp:revision>
  <dcterms:created xsi:type="dcterms:W3CDTF">2022-02-21T14:57:57Z</dcterms:created>
  <dcterms:modified xsi:type="dcterms:W3CDTF">2023-02-19T21:35:36Z</dcterms:modified>
</cp:coreProperties>
</file>